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82" r:id="rId2"/>
    <p:sldId id="359" r:id="rId3"/>
    <p:sldId id="360" r:id="rId4"/>
  </p:sldIdLst>
  <p:sldSz cx="12192000" cy="6858000"/>
  <p:notesSz cx="6797675" cy="992663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648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38CAA-E2FA-461A-85DC-60F36B2F1670}" type="datetimeFigureOut">
              <a:rPr lang="en-US" smtClean="0"/>
              <a:t>9/2/2022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DDC9F-E6F2-4618-BE0C-9F9C749E5B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088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38CAA-E2FA-461A-85DC-60F36B2F1670}" type="datetimeFigureOut">
              <a:rPr lang="en-US" smtClean="0"/>
              <a:t>9/2/2022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DDC9F-E6F2-4618-BE0C-9F9C749E5B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8883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38CAA-E2FA-461A-85DC-60F36B2F1670}" type="datetimeFigureOut">
              <a:rPr lang="en-US" smtClean="0"/>
              <a:t>9/2/2022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DDC9F-E6F2-4618-BE0C-9F9C749E5B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1523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userDrawn="1">
  <p:cSld name="Inhal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extebene 1…"/>
          <p:cNvSpPr>
            <a:spLocks noGrp="1"/>
          </p:cNvSpPr>
          <p:nvPr>
            <p:ph type="body" sz="half" idx="1"/>
          </p:nvPr>
        </p:nvSpPr>
        <p:spPr bwMode="auto">
          <a:xfrm>
            <a:off x="650240" y="1625600"/>
            <a:ext cx="10942320" cy="4571217"/>
          </a:xfrm>
          <a:prstGeom prst="rect">
            <a:avLst/>
          </a:prstGeom>
        </p:spPr>
        <p:txBody>
          <a:bodyPr/>
          <a:lstStyle>
            <a:lvl1pPr marL="206828" indent="-206828">
              <a:buClr>
                <a:srgbClr val="178BB3"/>
              </a:buClr>
              <a:buSzPct val="100000"/>
              <a:buFont typeface="Arial"/>
              <a:buChar char="•"/>
              <a:defRPr sz="2400">
                <a:solidFill>
                  <a:schemeClr val="tx2">
                    <a:lumMod val="50000"/>
                  </a:schemeClr>
                </a:solidFill>
              </a:defRPr>
            </a:lvl1pPr>
            <a:lvl2pPr marL="609600" indent="-152400">
              <a:buClr>
                <a:srgbClr val="178BB3"/>
              </a:buClr>
              <a:buSzPct val="100000"/>
              <a:buFont typeface="Courier New"/>
              <a:buChar char="•"/>
              <a:defRPr sz="2400">
                <a:solidFill>
                  <a:schemeClr val="tx2">
                    <a:lumMod val="50000"/>
                  </a:schemeClr>
                </a:solidFill>
              </a:defRPr>
            </a:lvl2pPr>
            <a:lvl3pPr marL="1097280" indent="-182880">
              <a:buClr>
                <a:srgbClr val="178BB3"/>
              </a:buClr>
              <a:buSzPct val="100000"/>
              <a:buFont typeface="Courier New"/>
              <a:buChar char="•"/>
              <a:defRPr sz="2400">
                <a:solidFill>
                  <a:schemeClr val="tx2">
                    <a:lumMod val="50000"/>
                  </a:schemeClr>
                </a:solidFill>
              </a:defRPr>
            </a:lvl3pPr>
            <a:lvl4pPr marL="1574800" indent="-203200">
              <a:buClr>
                <a:srgbClr val="178BB3"/>
              </a:buClr>
              <a:buSzPct val="100000"/>
              <a:buFont typeface="Courier New"/>
              <a:buChar char="•"/>
              <a:defRPr sz="2400">
                <a:solidFill>
                  <a:schemeClr val="tx2">
                    <a:lumMod val="50000"/>
                  </a:schemeClr>
                </a:solidFill>
              </a:defRPr>
            </a:lvl4pPr>
            <a:lvl5pPr marL="2032000" indent="-203200">
              <a:buClr>
                <a:srgbClr val="178BB3"/>
              </a:buClr>
              <a:buSzPct val="100000"/>
              <a:buFont typeface="Courier New"/>
              <a:buChar char="•"/>
              <a:defRPr sz="2400">
                <a:solidFill>
                  <a:schemeClr val="tx2">
                    <a:lumMod val="50000"/>
                  </a:schemeClr>
                </a:solidFill>
              </a:defRPr>
            </a:lvl5pPr>
          </a:lstStyle>
          <a:p>
            <a:pPr>
              <a:defRPr/>
            </a:pPr>
            <a:r>
              <a:rPr lang="de-DE"/>
              <a:t>Textebene 1</a:t>
            </a:r>
            <a:endParaRPr/>
          </a:p>
          <a:p>
            <a:pPr lvl="1">
              <a:defRPr/>
            </a:pPr>
            <a:r>
              <a:rPr lang="de-DE"/>
              <a:t>Textebene 2</a:t>
            </a:r>
            <a:endParaRPr/>
          </a:p>
          <a:p>
            <a:pPr lvl="2">
              <a:defRPr/>
            </a:pPr>
            <a:r>
              <a:rPr lang="de-DE"/>
              <a:t>Textebene 3</a:t>
            </a:r>
            <a:endParaRPr/>
          </a:p>
          <a:p>
            <a:pPr lvl="3">
              <a:defRPr/>
            </a:pPr>
            <a:r>
              <a:rPr lang="de-DE"/>
              <a:t>Textebene 4</a:t>
            </a:r>
            <a:endParaRPr/>
          </a:p>
          <a:p>
            <a:pPr lvl="4">
              <a:defRPr/>
            </a:pPr>
            <a:r>
              <a:rPr lang="de-DE"/>
              <a:t>Textebene 5</a:t>
            </a:r>
          </a:p>
        </p:txBody>
      </p:sp>
      <p:sp>
        <p:nvSpPr>
          <p:cNvPr id="5" name="Textplatzhalter 5"/>
          <p:cNvSpPr>
            <a:spLocks noGrp="1"/>
          </p:cNvSpPr>
          <p:nvPr>
            <p:ph type="body" sz="quarter" idx="11" hasCustomPrompt="1"/>
          </p:nvPr>
        </p:nvSpPr>
        <p:spPr bwMode="auto">
          <a:xfrm>
            <a:off x="2367914" y="314539"/>
            <a:ext cx="9600565" cy="646331"/>
          </a:xfrm>
          <a:prstGeom prst="rect">
            <a:avLst/>
          </a:prstGeom>
        </p:spPr>
        <p:txBody>
          <a:bodyPr wrap="square" lIns="46800" rIns="46800" anchor="b">
            <a:spAutoFit/>
          </a:bodyPr>
          <a:lstStyle>
            <a:lvl1pPr>
              <a:defRPr lang="de-DE" sz="3600" b="1">
                <a:ln>
                  <a:noFill/>
                </a:ln>
                <a:solidFill>
                  <a:srgbClr val="FFFFFF"/>
                </a:solidFill>
              </a:defRPr>
            </a:lvl1pPr>
          </a:lstStyle>
          <a:p>
            <a:pPr lvl="0" defTabSz="457200">
              <a:lnSpc>
                <a:spcPct val="100000"/>
              </a:lnSpc>
              <a:defRPr/>
            </a:pPr>
            <a:r>
              <a:rPr lang="de-DE"/>
              <a:t>Überschrift</a:t>
            </a:r>
          </a:p>
        </p:txBody>
      </p:sp>
    </p:spTree>
    <p:extLst>
      <p:ext uri="{BB962C8B-B14F-4D97-AF65-F5344CB8AC3E}">
        <p14:creationId xmlns:p14="http://schemas.microsoft.com/office/powerpoint/2010/main" val="27977089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38CAA-E2FA-461A-85DC-60F36B2F1670}" type="datetimeFigureOut">
              <a:rPr lang="en-US" smtClean="0"/>
              <a:t>9/2/2022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DDC9F-E6F2-4618-BE0C-9F9C749E5B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7539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38CAA-E2FA-461A-85DC-60F36B2F1670}" type="datetimeFigureOut">
              <a:rPr lang="en-US" smtClean="0"/>
              <a:t>9/2/2022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DDC9F-E6F2-4618-BE0C-9F9C749E5B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7912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38CAA-E2FA-461A-85DC-60F36B2F1670}" type="datetimeFigureOut">
              <a:rPr lang="en-US" smtClean="0"/>
              <a:t>9/2/2022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DDC9F-E6F2-4618-BE0C-9F9C749E5B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8078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38CAA-E2FA-461A-85DC-60F36B2F1670}" type="datetimeFigureOut">
              <a:rPr lang="en-US" smtClean="0"/>
              <a:t>9/2/2022</a:t>
            </a:fld>
            <a:endParaRPr lang="en-US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DDC9F-E6F2-4618-BE0C-9F9C749E5B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52346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38CAA-E2FA-461A-85DC-60F36B2F1670}" type="datetimeFigureOut">
              <a:rPr lang="en-US" smtClean="0"/>
              <a:t>9/2/2022</a:t>
            </a:fld>
            <a:endParaRPr lang="en-US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DDC9F-E6F2-4618-BE0C-9F9C749E5B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0004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38CAA-E2FA-461A-85DC-60F36B2F1670}" type="datetimeFigureOut">
              <a:rPr lang="en-US" smtClean="0"/>
              <a:t>9/2/2022</a:t>
            </a:fld>
            <a:endParaRPr lang="en-US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DDC9F-E6F2-4618-BE0C-9F9C749E5B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1244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38CAA-E2FA-461A-85DC-60F36B2F1670}" type="datetimeFigureOut">
              <a:rPr lang="en-US" smtClean="0"/>
              <a:t>9/2/2022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DDC9F-E6F2-4618-BE0C-9F9C749E5B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7069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38CAA-E2FA-461A-85DC-60F36B2F1670}" type="datetimeFigureOut">
              <a:rPr lang="en-US" smtClean="0"/>
              <a:t>9/2/2022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DDC9F-E6F2-4618-BE0C-9F9C749E5B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7853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938CAA-E2FA-461A-85DC-60F36B2F1670}" type="datetimeFigureOut">
              <a:rPr lang="en-US" smtClean="0"/>
              <a:t>9/2/2022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BDDC9F-E6F2-4618-BE0C-9F9C749E5B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563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jpeg"/><Relationship Id="rId7" Type="http://schemas.openxmlformats.org/officeDocument/2006/relationships/image" Target="../media/image7.png"/><Relationship Id="rId12" Type="http://schemas.openxmlformats.org/officeDocument/2006/relationships/image" Target="../media/image11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11" Type="http://schemas.openxmlformats.org/officeDocument/2006/relationships/image" Target="../media/image10.png"/><Relationship Id="rId5" Type="http://schemas.openxmlformats.org/officeDocument/2006/relationships/image" Target="../media/image5.png"/><Relationship Id="rId10" Type="http://schemas.openxmlformats.org/officeDocument/2006/relationships/hyperlink" Target="http://pixabay.com/en/desktop-lcd-computer-monitor-157479/" TargetMode="External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1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B43551E-7270-4638-B369-3FE6171B05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3260" y="1487879"/>
            <a:ext cx="8616280" cy="484665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9249B5A-CD9F-4670-ACFD-39583496913A}"/>
              </a:ext>
            </a:extLst>
          </p:cNvPr>
          <p:cNvSpPr txBox="1"/>
          <p:nvPr/>
        </p:nvSpPr>
        <p:spPr>
          <a:xfrm>
            <a:off x="636104" y="516835"/>
            <a:ext cx="47902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/>
              <a:t>HM‘22/TddT‘22 </a:t>
            </a:r>
            <a:r>
              <a:rPr lang="de-DE" sz="2400" b="1" dirty="0" err="1"/>
              <a:t>demonstrator</a:t>
            </a:r>
            <a:r>
              <a:rPr lang="de-DE" sz="2400" b="1" dirty="0"/>
              <a:t> </a:t>
            </a:r>
            <a:r>
              <a:rPr lang="de-DE" sz="2400" b="1" dirty="0" err="1"/>
              <a:t>setup</a:t>
            </a:r>
            <a:endParaRPr lang="en-DE" sz="2400" b="1" dirty="0"/>
          </a:p>
        </p:txBody>
      </p:sp>
    </p:spTree>
    <p:extLst>
      <p:ext uri="{BB962C8B-B14F-4D97-AF65-F5344CB8AC3E}">
        <p14:creationId xmlns:p14="http://schemas.microsoft.com/office/powerpoint/2010/main" val="23637909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8958C4E-500F-47BB-B67A-D253B590850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2674" t="10741" r="31589" b="10741"/>
          <a:stretch/>
        </p:blipFill>
        <p:spPr bwMode="auto">
          <a:xfrm>
            <a:off x="2920605" y="2204864"/>
            <a:ext cx="1244155" cy="153908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9F27425-4C99-4908-9891-29BEC0CE9D0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5458" y="3356992"/>
            <a:ext cx="1145580" cy="645690"/>
          </a:xfrm>
          <a:prstGeom prst="rect">
            <a:avLst/>
          </a:prstGeom>
        </p:spPr>
      </p:pic>
      <p:pic>
        <p:nvPicPr>
          <p:cNvPr id="7" name="Grafik 41">
            <a:extLst>
              <a:ext uri="{FF2B5EF4-FFF2-40B4-BE49-F238E27FC236}">
                <a16:creationId xmlns:a16="http://schemas.microsoft.com/office/drawing/2014/main" id="{EC330C22-A22D-4265-8938-F1FA6BAB64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384" y="2506579"/>
            <a:ext cx="1298224" cy="935657"/>
          </a:xfrm>
          <a:prstGeom prst="rect">
            <a:avLst/>
          </a:prstGeom>
        </p:spPr>
      </p:pic>
      <p:cxnSp>
        <p:nvCxnSpPr>
          <p:cNvPr id="8" name="Gewinkelte Verbindung 43">
            <a:extLst>
              <a:ext uri="{FF2B5EF4-FFF2-40B4-BE49-F238E27FC236}">
                <a16:creationId xmlns:a16="http://schemas.microsoft.com/office/drawing/2014/main" id="{541B9572-F3AD-4D7F-ABCC-6C3A50E653DC}"/>
              </a:ext>
            </a:extLst>
          </p:cNvPr>
          <p:cNvCxnSpPr>
            <a:cxnSpLocks/>
            <a:stCxn id="7" idx="3"/>
            <a:endCxn id="5" idx="1"/>
          </p:cNvCxnSpPr>
          <p:nvPr/>
        </p:nvCxnSpPr>
        <p:spPr>
          <a:xfrm>
            <a:off x="1849608" y="2974408"/>
            <a:ext cx="1070997" cy="1"/>
          </a:xfrm>
          <a:prstGeom prst="bentConnector3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fik 14">
            <a:extLst>
              <a:ext uri="{FF2B5EF4-FFF2-40B4-BE49-F238E27FC236}">
                <a16:creationId xmlns:a16="http://schemas.microsoft.com/office/drawing/2014/main" id="{2812A202-6E1A-4E19-9ECF-7028AC4E477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080"/>
          <a:stretch/>
        </p:blipFill>
        <p:spPr>
          <a:xfrm>
            <a:off x="5665437" y="3694033"/>
            <a:ext cx="1075223" cy="617011"/>
          </a:xfrm>
          <a:prstGeom prst="rect">
            <a:avLst/>
          </a:prstGeom>
        </p:spPr>
      </p:pic>
      <p:cxnSp>
        <p:nvCxnSpPr>
          <p:cNvPr id="13" name="Gewinkelte Verbindung 43">
            <a:extLst>
              <a:ext uri="{FF2B5EF4-FFF2-40B4-BE49-F238E27FC236}">
                <a16:creationId xmlns:a16="http://schemas.microsoft.com/office/drawing/2014/main" id="{146ACDC0-1F4B-4746-8362-61A1A1BBB30B}"/>
              </a:ext>
            </a:extLst>
          </p:cNvPr>
          <p:cNvCxnSpPr>
            <a:cxnSpLocks/>
            <a:stCxn id="5" idx="3"/>
            <a:endCxn id="12" idx="1"/>
          </p:cNvCxnSpPr>
          <p:nvPr/>
        </p:nvCxnSpPr>
        <p:spPr>
          <a:xfrm>
            <a:off x="4164760" y="2974409"/>
            <a:ext cx="1500677" cy="1028130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Grafik 10">
            <a:extLst>
              <a:ext uri="{FF2B5EF4-FFF2-40B4-BE49-F238E27FC236}">
                <a16:creationId xmlns:a16="http://schemas.microsoft.com/office/drawing/2014/main" id="{B4CAC455-E71B-46E7-9D4F-7F0C1F0625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41578" y="4212436"/>
            <a:ext cx="1622394" cy="1990331"/>
          </a:xfrm>
          <a:prstGeom prst="rect">
            <a:avLst/>
          </a:prstGeom>
        </p:spPr>
      </p:pic>
      <p:pic>
        <p:nvPicPr>
          <p:cNvPr id="18" name="Grafik 28">
            <a:extLst>
              <a:ext uri="{FF2B5EF4-FFF2-40B4-BE49-F238E27FC236}">
                <a16:creationId xmlns:a16="http://schemas.microsoft.com/office/drawing/2014/main" id="{AF643435-B3D8-4C67-9CF0-D6665F2A11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164858" y="4032619"/>
            <a:ext cx="715409" cy="948332"/>
          </a:xfrm>
          <a:prstGeom prst="ellipse">
            <a:avLst/>
          </a:prstGeom>
        </p:spPr>
      </p:pic>
      <p:cxnSp>
        <p:nvCxnSpPr>
          <p:cNvPr id="19" name="Gewinkelte Verbindung 30">
            <a:extLst>
              <a:ext uri="{FF2B5EF4-FFF2-40B4-BE49-F238E27FC236}">
                <a16:creationId xmlns:a16="http://schemas.microsoft.com/office/drawing/2014/main" id="{8273C0C9-C999-403C-AAB8-E6924AE6DC30}"/>
              </a:ext>
            </a:extLst>
          </p:cNvPr>
          <p:cNvCxnSpPr>
            <a:cxnSpLocks/>
            <a:stCxn id="18" idx="6"/>
            <a:endCxn id="17" idx="2"/>
          </p:cNvCxnSpPr>
          <p:nvPr/>
        </p:nvCxnSpPr>
        <p:spPr>
          <a:xfrm rot="16200000" flipH="1">
            <a:off x="1618531" y="4768522"/>
            <a:ext cx="1338277" cy="1530212"/>
          </a:xfrm>
          <a:prstGeom prst="bentConnector3">
            <a:avLst>
              <a:gd name="adj1" fmla="val 117082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winkelte Verbindung 26">
            <a:extLst>
              <a:ext uri="{FF2B5EF4-FFF2-40B4-BE49-F238E27FC236}">
                <a16:creationId xmlns:a16="http://schemas.microsoft.com/office/drawing/2014/main" id="{68128F5C-7987-4983-BA51-7025ADEF2B0C}"/>
              </a:ext>
            </a:extLst>
          </p:cNvPr>
          <p:cNvCxnSpPr>
            <a:cxnSpLocks/>
            <a:stCxn id="12" idx="2"/>
            <a:endCxn id="17" idx="3"/>
          </p:cNvCxnSpPr>
          <p:nvPr/>
        </p:nvCxnSpPr>
        <p:spPr>
          <a:xfrm rot="5400000">
            <a:off x="4585232" y="3589785"/>
            <a:ext cx="896558" cy="233907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hteck 32">
            <a:extLst>
              <a:ext uri="{FF2B5EF4-FFF2-40B4-BE49-F238E27FC236}">
                <a16:creationId xmlns:a16="http://schemas.microsoft.com/office/drawing/2014/main" id="{412B7042-10D9-4004-8F2E-19C3F9533672}"/>
              </a:ext>
            </a:extLst>
          </p:cNvPr>
          <p:cNvSpPr/>
          <p:nvPr/>
        </p:nvSpPr>
        <p:spPr>
          <a:xfrm>
            <a:off x="1200496" y="5661248"/>
            <a:ext cx="644132" cy="244570"/>
          </a:xfrm>
          <a:prstGeom prst="rect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USB</a:t>
            </a:r>
          </a:p>
        </p:txBody>
      </p:sp>
      <p:sp>
        <p:nvSpPr>
          <p:cNvPr id="26" name="Rechteck 27">
            <a:extLst>
              <a:ext uri="{FF2B5EF4-FFF2-40B4-BE49-F238E27FC236}">
                <a16:creationId xmlns:a16="http://schemas.microsoft.com/office/drawing/2014/main" id="{373C71A6-7BD1-41FE-846C-21F08DF117C5}"/>
              </a:ext>
            </a:extLst>
          </p:cNvPr>
          <p:cNvSpPr/>
          <p:nvPr/>
        </p:nvSpPr>
        <p:spPr>
          <a:xfrm>
            <a:off x="4722829" y="5065430"/>
            <a:ext cx="644132" cy="24457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LAN</a:t>
            </a:r>
          </a:p>
        </p:txBody>
      </p:sp>
      <p:sp>
        <p:nvSpPr>
          <p:cNvPr id="27" name="Rechteck 27">
            <a:extLst>
              <a:ext uri="{FF2B5EF4-FFF2-40B4-BE49-F238E27FC236}">
                <a16:creationId xmlns:a16="http://schemas.microsoft.com/office/drawing/2014/main" id="{DDAD7FDA-37A4-4E25-9B47-779DEDE246B7}"/>
              </a:ext>
            </a:extLst>
          </p:cNvPr>
          <p:cNvSpPr/>
          <p:nvPr/>
        </p:nvSpPr>
        <p:spPr>
          <a:xfrm>
            <a:off x="4591625" y="3067240"/>
            <a:ext cx="644132" cy="24457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LAN</a:t>
            </a:r>
          </a:p>
        </p:txBody>
      </p:sp>
      <p:sp>
        <p:nvSpPr>
          <p:cNvPr id="28" name="Rechteck 50">
            <a:extLst>
              <a:ext uri="{FF2B5EF4-FFF2-40B4-BE49-F238E27FC236}">
                <a16:creationId xmlns:a16="http://schemas.microsoft.com/office/drawing/2014/main" id="{2B281778-F15B-46D4-A912-8141528BE128}"/>
              </a:ext>
            </a:extLst>
          </p:cNvPr>
          <p:cNvSpPr/>
          <p:nvPr/>
        </p:nvSpPr>
        <p:spPr>
          <a:xfrm>
            <a:off x="2026923" y="2840338"/>
            <a:ext cx="731069" cy="268138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Elektr</a:t>
            </a:r>
            <a:r>
              <a:rPr lang="en-US" sz="1400" dirty="0"/>
              <a:t>.</a:t>
            </a:r>
          </a:p>
        </p:txBody>
      </p:sp>
      <p:pic>
        <p:nvPicPr>
          <p:cNvPr id="31" name="Grafik 9">
            <a:extLst>
              <a:ext uri="{FF2B5EF4-FFF2-40B4-BE49-F238E27FC236}">
                <a16:creationId xmlns:a16="http://schemas.microsoft.com/office/drawing/2014/main" id="{493722B9-DAAA-497C-8783-CE5B6FBD290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7349" y="3024032"/>
            <a:ext cx="1955089" cy="1439842"/>
          </a:xfrm>
          <a:prstGeom prst="rect">
            <a:avLst/>
          </a:prstGeom>
        </p:spPr>
      </p:pic>
      <p:cxnSp>
        <p:nvCxnSpPr>
          <p:cNvPr id="32" name="Gewinkelte Verbindung 26">
            <a:extLst>
              <a:ext uri="{FF2B5EF4-FFF2-40B4-BE49-F238E27FC236}">
                <a16:creationId xmlns:a16="http://schemas.microsoft.com/office/drawing/2014/main" id="{0F7768E4-1FB8-49CA-8D6E-7ECA3322D50A}"/>
              </a:ext>
            </a:extLst>
          </p:cNvPr>
          <p:cNvCxnSpPr>
            <a:cxnSpLocks/>
            <a:stCxn id="12" idx="3"/>
            <a:endCxn id="31" idx="1"/>
          </p:cNvCxnSpPr>
          <p:nvPr/>
        </p:nvCxnSpPr>
        <p:spPr>
          <a:xfrm flipV="1">
            <a:off x="6740660" y="3743953"/>
            <a:ext cx="2876689" cy="258586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hteck 27">
            <a:extLst>
              <a:ext uri="{FF2B5EF4-FFF2-40B4-BE49-F238E27FC236}">
                <a16:creationId xmlns:a16="http://schemas.microsoft.com/office/drawing/2014/main" id="{9235F46F-6C98-46EF-8415-DAB966E57274}"/>
              </a:ext>
            </a:extLst>
          </p:cNvPr>
          <p:cNvSpPr/>
          <p:nvPr/>
        </p:nvSpPr>
        <p:spPr>
          <a:xfrm>
            <a:off x="7838102" y="3629568"/>
            <a:ext cx="644132" cy="24457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LAN</a:t>
            </a:r>
          </a:p>
        </p:txBody>
      </p:sp>
      <p:cxnSp>
        <p:nvCxnSpPr>
          <p:cNvPr id="36" name="Gewinkelte Verbindung 26">
            <a:extLst>
              <a:ext uri="{FF2B5EF4-FFF2-40B4-BE49-F238E27FC236}">
                <a16:creationId xmlns:a16="http://schemas.microsoft.com/office/drawing/2014/main" id="{735F82D9-37E8-4C36-B131-653D767D968F}"/>
              </a:ext>
            </a:extLst>
          </p:cNvPr>
          <p:cNvCxnSpPr>
            <a:cxnSpLocks/>
            <a:stCxn id="12" idx="0"/>
            <a:endCxn id="16" idx="1"/>
          </p:cNvCxnSpPr>
          <p:nvPr/>
        </p:nvCxnSpPr>
        <p:spPr>
          <a:xfrm rot="5400000" flipH="1" flipV="1">
            <a:off x="5791045" y="2732675"/>
            <a:ext cx="1373362" cy="54935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hteck 27">
            <a:extLst>
              <a:ext uri="{FF2B5EF4-FFF2-40B4-BE49-F238E27FC236}">
                <a16:creationId xmlns:a16="http://schemas.microsoft.com/office/drawing/2014/main" id="{36596013-A713-4D8D-A7D7-E163B0C3C33A}"/>
              </a:ext>
            </a:extLst>
          </p:cNvPr>
          <p:cNvSpPr/>
          <p:nvPr/>
        </p:nvSpPr>
        <p:spPr>
          <a:xfrm>
            <a:off x="5846179" y="2878300"/>
            <a:ext cx="644132" cy="24457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LAN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807E8EE-9C99-4BD5-AFF8-380F06A2012E}"/>
              </a:ext>
            </a:extLst>
          </p:cNvPr>
          <p:cNvSpPr txBox="1"/>
          <p:nvPr/>
        </p:nvSpPr>
        <p:spPr bwMode="auto">
          <a:xfrm>
            <a:off x="4087595" y="1679789"/>
            <a:ext cx="1109599" cy="951543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tx2"/>
                </a:solidFill>
              </a:rPr>
              <a:t>Intel Atom</a:t>
            </a:r>
          </a:p>
          <a:p>
            <a:r>
              <a:rPr lang="en-GB" dirty="0">
                <a:solidFill>
                  <a:schemeClr val="tx2"/>
                </a:solidFill>
              </a:rPr>
              <a:t>2G RAM</a:t>
            </a:r>
          </a:p>
          <a:p>
            <a:r>
              <a:rPr lang="en-GB" dirty="0">
                <a:solidFill>
                  <a:schemeClr val="tx2"/>
                </a:solidFill>
              </a:rPr>
              <a:t>32G HDD</a:t>
            </a:r>
            <a:endParaRPr lang="en-DE" dirty="0">
              <a:solidFill>
                <a:schemeClr val="tx2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13009D2-D0AC-4C0A-AE10-32DFBD465C7D}"/>
              </a:ext>
            </a:extLst>
          </p:cNvPr>
          <p:cNvSpPr txBox="1"/>
          <p:nvPr/>
        </p:nvSpPr>
        <p:spPr bwMode="auto">
          <a:xfrm>
            <a:off x="4371473" y="5394229"/>
            <a:ext cx="1287468" cy="923330"/>
          </a:xfrm>
          <a:prstGeom prst="rect">
            <a:avLst/>
          </a:prstGeom>
          <a:solidFill>
            <a:srgbClr val="FFC000"/>
          </a:solidFill>
          <a:ln w="12700" cap="flat">
            <a:solidFill>
              <a:schemeClr val="accent1"/>
            </a:solidFill>
            <a:miter lim="400000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wrap="none" rtlCol="0">
            <a:spAutoFit/>
          </a:bodyPr>
          <a:lstStyle/>
          <a:p>
            <a:r>
              <a:rPr lang="en-GB" dirty="0" err="1">
                <a:solidFill>
                  <a:schemeClr val="tx2"/>
                </a:solidFill>
              </a:rPr>
              <a:t>ProfiNet</a:t>
            </a:r>
            <a:endParaRPr lang="en-GB" dirty="0">
              <a:solidFill>
                <a:schemeClr val="tx2"/>
              </a:solidFill>
            </a:endParaRPr>
          </a:p>
          <a:p>
            <a:r>
              <a:rPr lang="en-GB" dirty="0">
                <a:solidFill>
                  <a:schemeClr val="tx2"/>
                </a:solidFill>
              </a:rPr>
              <a:t>proprietary</a:t>
            </a:r>
          </a:p>
          <a:p>
            <a:r>
              <a:rPr lang="en-GB" dirty="0">
                <a:solidFill>
                  <a:schemeClr val="tx2"/>
                </a:solidFill>
              </a:rPr>
              <a:t>HTTP (Cam)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AD2357B-0D79-403D-9C53-911456CBE24D}"/>
              </a:ext>
            </a:extLst>
          </p:cNvPr>
          <p:cNvSpPr txBox="1"/>
          <p:nvPr/>
        </p:nvSpPr>
        <p:spPr bwMode="auto">
          <a:xfrm>
            <a:off x="2473384" y="978807"/>
            <a:ext cx="1158781" cy="1247008"/>
          </a:xfrm>
          <a:prstGeom prst="rect">
            <a:avLst/>
          </a:prstGeom>
          <a:solidFill>
            <a:srgbClr val="FFC000"/>
          </a:solidFill>
          <a:ln w="12700" cap="flat">
            <a:solidFill>
              <a:schemeClr val="accent1"/>
            </a:solidFill>
            <a:miter lim="400000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wrap="square" rtlCol="0">
            <a:spAutoFit/>
          </a:bodyPr>
          <a:lstStyle/>
          <a:p>
            <a:r>
              <a:rPr lang="en-GB" dirty="0" err="1">
                <a:solidFill>
                  <a:schemeClr val="tx2"/>
                </a:solidFill>
              </a:rPr>
              <a:t>ProfiNet</a:t>
            </a:r>
            <a:endParaRPr lang="en-GB" dirty="0">
              <a:solidFill>
                <a:schemeClr val="tx2"/>
              </a:solidFill>
            </a:endParaRPr>
          </a:p>
          <a:p>
            <a:r>
              <a:rPr lang="en-GB" dirty="0">
                <a:solidFill>
                  <a:schemeClr val="tx2"/>
                </a:solidFill>
              </a:rPr>
              <a:t>MQTT</a:t>
            </a:r>
          </a:p>
          <a:p>
            <a:r>
              <a:rPr lang="en-GB" dirty="0">
                <a:solidFill>
                  <a:schemeClr val="tx2"/>
                </a:solidFill>
              </a:rPr>
              <a:t>OPC UA</a:t>
            </a:r>
          </a:p>
          <a:p>
            <a:r>
              <a:rPr lang="en-GB" dirty="0">
                <a:solidFill>
                  <a:schemeClr val="tx2"/>
                </a:solidFill>
              </a:rPr>
              <a:t>HTTP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E045FCE-11E8-422A-BE58-49648D9E2215}"/>
              </a:ext>
            </a:extLst>
          </p:cNvPr>
          <p:cNvSpPr txBox="1"/>
          <p:nvPr/>
        </p:nvSpPr>
        <p:spPr bwMode="auto">
          <a:xfrm>
            <a:off x="9608439" y="2747864"/>
            <a:ext cx="2117887" cy="36933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tx2"/>
                </a:solidFill>
              </a:rPr>
              <a:t>Tablet with Demo-UI</a:t>
            </a:r>
            <a:endParaRPr lang="en-DE" dirty="0">
              <a:solidFill>
                <a:schemeClr val="tx2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2270D02-8A48-4B9C-AE7C-429C14D42CA4}"/>
              </a:ext>
            </a:extLst>
          </p:cNvPr>
          <p:cNvSpPr txBox="1"/>
          <p:nvPr/>
        </p:nvSpPr>
        <p:spPr bwMode="auto">
          <a:xfrm>
            <a:off x="6695363" y="2928170"/>
            <a:ext cx="930063" cy="36061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tx2"/>
                </a:solidFill>
              </a:rPr>
              <a:t>“Server”</a:t>
            </a:r>
            <a:endParaRPr lang="en-DE" dirty="0">
              <a:solidFill>
                <a:schemeClr val="tx2"/>
              </a:solidFill>
            </a:endParaRP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36DAEC43-FAB9-4C15-AA8D-212118038A5F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6650829" y="1024654"/>
            <a:ext cx="951632" cy="908720"/>
          </a:xfrm>
          <a:prstGeom prst="rect">
            <a:avLst/>
          </a:prstGeom>
        </p:spPr>
      </p:pic>
      <p:pic>
        <p:nvPicPr>
          <p:cNvPr id="16" name="Grafik 3">
            <a:extLst>
              <a:ext uri="{FF2B5EF4-FFF2-40B4-BE49-F238E27FC236}">
                <a16:creationId xmlns:a16="http://schemas.microsoft.com/office/drawing/2014/main" id="{714D6FF6-9F9C-4DB5-B159-7929892CE0FF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2403" y="1700808"/>
            <a:ext cx="748484" cy="1239726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95A1583A-CF6C-49E5-8C77-0FE5DE7F7A6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4352" y="1116356"/>
            <a:ext cx="2504306" cy="971909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82F0926D-5AA7-4F7D-A937-42F3D8FDC039}"/>
              </a:ext>
            </a:extLst>
          </p:cNvPr>
          <p:cNvSpPr txBox="1"/>
          <p:nvPr/>
        </p:nvSpPr>
        <p:spPr bwMode="auto">
          <a:xfrm>
            <a:off x="10068381" y="4326479"/>
            <a:ext cx="1075223" cy="360612"/>
          </a:xfrm>
          <a:prstGeom prst="rect">
            <a:avLst/>
          </a:prstGeom>
          <a:solidFill>
            <a:srgbClr val="FFC000"/>
          </a:solidFill>
          <a:ln w="12700" cap="flat">
            <a:solidFill>
              <a:schemeClr val="accent1"/>
            </a:solidFill>
            <a:miter lim="400000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tx2"/>
                </a:solidFill>
              </a:rPr>
              <a:t>App-AAS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41CBBFC-ACF9-4808-996A-6389C4BF00F5}"/>
              </a:ext>
            </a:extLst>
          </p:cNvPr>
          <p:cNvSpPr txBox="1"/>
          <p:nvPr/>
        </p:nvSpPr>
        <p:spPr bwMode="auto">
          <a:xfrm>
            <a:off x="9912424" y="1975254"/>
            <a:ext cx="1075223" cy="360612"/>
          </a:xfrm>
          <a:prstGeom prst="rect">
            <a:avLst/>
          </a:prstGeom>
          <a:solidFill>
            <a:srgbClr val="FFC000"/>
          </a:solidFill>
          <a:ln w="12700" cap="flat">
            <a:solidFill>
              <a:schemeClr val="accent1"/>
            </a:solidFill>
            <a:miter lim="400000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tx2"/>
                </a:solidFill>
              </a:rPr>
              <a:t>Car-AAS</a:t>
            </a:r>
          </a:p>
        </p:txBody>
      </p:sp>
      <p:cxnSp>
        <p:nvCxnSpPr>
          <p:cNvPr id="56" name="Gewinkelte Verbindung 26">
            <a:extLst>
              <a:ext uri="{FF2B5EF4-FFF2-40B4-BE49-F238E27FC236}">
                <a16:creationId xmlns:a16="http://schemas.microsoft.com/office/drawing/2014/main" id="{1C2988BF-18C1-43EF-AE6B-34277D324E43}"/>
              </a:ext>
            </a:extLst>
          </p:cNvPr>
          <p:cNvCxnSpPr>
            <a:cxnSpLocks/>
            <a:stCxn id="16" idx="3"/>
            <a:endCxn id="53" idx="1"/>
          </p:cNvCxnSpPr>
          <p:nvPr/>
        </p:nvCxnSpPr>
        <p:spPr>
          <a:xfrm flipV="1">
            <a:off x="7500887" y="1602311"/>
            <a:ext cx="1763465" cy="718360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hteck 27">
            <a:extLst>
              <a:ext uri="{FF2B5EF4-FFF2-40B4-BE49-F238E27FC236}">
                <a16:creationId xmlns:a16="http://schemas.microsoft.com/office/drawing/2014/main" id="{1E3291C5-E938-40E0-84C5-CEBA4A90C659}"/>
              </a:ext>
            </a:extLst>
          </p:cNvPr>
          <p:cNvSpPr/>
          <p:nvPr/>
        </p:nvSpPr>
        <p:spPr>
          <a:xfrm>
            <a:off x="8050241" y="1811089"/>
            <a:ext cx="644132" cy="24457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WiFi</a:t>
            </a:r>
            <a:endParaRPr lang="en-US" sz="14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825D4F6-6C53-41B8-9DD5-3890AF16D1B4}"/>
              </a:ext>
            </a:extLst>
          </p:cNvPr>
          <p:cNvSpPr txBox="1"/>
          <p:nvPr/>
        </p:nvSpPr>
        <p:spPr>
          <a:xfrm>
            <a:off x="525462" y="105007"/>
            <a:ext cx="48757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/>
              <a:t>HM‘22/TddT‘22 </a:t>
            </a:r>
            <a:r>
              <a:rPr lang="de-DE" sz="2400" b="1" dirty="0" err="1"/>
              <a:t>demonstrator</a:t>
            </a:r>
            <a:r>
              <a:rPr lang="de-DE" sz="2400" b="1" dirty="0"/>
              <a:t> </a:t>
            </a:r>
            <a:r>
              <a:rPr lang="de-DE" sz="2400" b="1" dirty="0" err="1"/>
              <a:t>wiring</a:t>
            </a:r>
            <a:endParaRPr lang="en-DE" sz="2400" b="1" dirty="0"/>
          </a:p>
        </p:txBody>
      </p:sp>
    </p:spTree>
    <p:extLst>
      <p:ext uri="{BB962C8B-B14F-4D97-AF65-F5344CB8AC3E}">
        <p14:creationId xmlns:p14="http://schemas.microsoft.com/office/powerpoint/2010/main" val="3845327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27" grpId="0" animBg="1"/>
      <p:bldP spid="28" grpId="0" animBg="1"/>
      <p:bldP spid="35" grpId="0" animBg="1"/>
      <p:bldP spid="39" grpId="0" animBg="1"/>
      <p:bldP spid="44" grpId="0"/>
      <p:bldP spid="45" grpId="0" animBg="1"/>
      <p:bldP spid="46" grpId="0" animBg="1"/>
      <p:bldP spid="49" grpId="0"/>
      <p:bldP spid="54" grpId="0" animBg="1"/>
      <p:bldP spid="55" grpId="0" animBg="1"/>
      <p:bldP spid="5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8958C4E-500F-47BB-B67A-D253B590850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2674" t="10741" r="31589" b="10741"/>
          <a:stretch/>
        </p:blipFill>
        <p:spPr bwMode="auto">
          <a:xfrm>
            <a:off x="1123759" y="1354419"/>
            <a:ext cx="1244155" cy="1539089"/>
          </a:xfrm>
          <a:prstGeom prst="rect">
            <a:avLst/>
          </a:prstGeom>
        </p:spPr>
      </p:pic>
      <p:pic>
        <p:nvPicPr>
          <p:cNvPr id="7" name="Grafik 41">
            <a:extLst>
              <a:ext uri="{FF2B5EF4-FFF2-40B4-BE49-F238E27FC236}">
                <a16:creationId xmlns:a16="http://schemas.microsoft.com/office/drawing/2014/main" id="{EC330C22-A22D-4265-8938-F1FA6BAB649E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21682" y="1312161"/>
            <a:ext cx="1298224" cy="935657"/>
          </a:xfrm>
          <a:prstGeom prst="rect">
            <a:avLst/>
          </a:prstGeom>
        </p:spPr>
      </p:pic>
      <p:pic>
        <p:nvPicPr>
          <p:cNvPr id="17" name="Grafik 10">
            <a:extLst>
              <a:ext uri="{FF2B5EF4-FFF2-40B4-BE49-F238E27FC236}">
                <a16:creationId xmlns:a16="http://schemas.microsoft.com/office/drawing/2014/main" id="{B4CAC455-E71B-46E7-9D4F-7F0C1F0625C8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EFF"/>
              </a:clrFrom>
              <a:clrTo>
                <a:srgbClr val="FFFE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41894" y="1071843"/>
            <a:ext cx="1622394" cy="1990331"/>
          </a:xfrm>
          <a:prstGeom prst="rect">
            <a:avLst/>
          </a:prstGeom>
        </p:spPr>
      </p:pic>
      <p:pic>
        <p:nvPicPr>
          <p:cNvPr id="18" name="Grafik 28">
            <a:extLst>
              <a:ext uri="{FF2B5EF4-FFF2-40B4-BE49-F238E27FC236}">
                <a16:creationId xmlns:a16="http://schemas.microsoft.com/office/drawing/2014/main" id="{AF643435-B3D8-4C67-9CF0-D6665F2A11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96506" y="3437015"/>
            <a:ext cx="715409" cy="948332"/>
          </a:xfrm>
          <a:prstGeom prst="ellipse">
            <a:avLst/>
          </a:prstGeom>
        </p:spPr>
      </p:pic>
      <p:pic>
        <p:nvPicPr>
          <p:cNvPr id="31" name="Grafik 9">
            <a:extLst>
              <a:ext uri="{FF2B5EF4-FFF2-40B4-BE49-F238E27FC236}">
                <a16:creationId xmlns:a16="http://schemas.microsoft.com/office/drawing/2014/main" id="{493722B9-DAAA-497C-8783-CE5B6FBD290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2798" y="1977104"/>
            <a:ext cx="1955089" cy="143984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8DB49E47-DB6C-4765-BD07-26F97E661609}"/>
              </a:ext>
            </a:extLst>
          </p:cNvPr>
          <p:cNvSpPr txBox="1"/>
          <p:nvPr/>
        </p:nvSpPr>
        <p:spPr bwMode="auto">
          <a:xfrm>
            <a:off x="2426745" y="1795924"/>
            <a:ext cx="1158781" cy="65607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solidFill>
              <a:schemeClr val="accent1"/>
            </a:solidFill>
            <a:miter lim="400000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wrap="square" rtlCol="0">
            <a:spAutoFit/>
          </a:bodyPr>
          <a:lstStyle>
            <a:def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00" b="0" i="0" u="none" strike="noStrike" cap="none" spc="0">
                <a:ln>
                  <a:noFill/>
                </a:ln>
                <a:solidFill>
                  <a:srgbClr val="000000"/>
                </a:solidFill>
              </a:defRPr>
            </a:defPPr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OPC UA Connector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A694775D-26FC-4575-868A-95C6B78149A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080" y="5017816"/>
            <a:ext cx="2504306" cy="971909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0E3C2D1A-F82D-420B-ACC8-C812E7EB80D2}"/>
              </a:ext>
            </a:extLst>
          </p:cNvPr>
          <p:cNvSpPr txBox="1"/>
          <p:nvPr/>
        </p:nvSpPr>
        <p:spPr bwMode="auto">
          <a:xfrm>
            <a:off x="2394482" y="5388843"/>
            <a:ext cx="1775491" cy="3606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solidFill>
              <a:schemeClr val="accent1"/>
            </a:solidFill>
            <a:miter lim="400000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wrap="square" rtlCol="0">
            <a:spAutoFit/>
          </a:bodyPr>
          <a:lstStyle>
            <a:def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00" b="0" i="0" u="none" strike="noStrike" cap="none" spc="0">
                <a:ln>
                  <a:noFill/>
                </a:ln>
                <a:solidFill>
                  <a:srgbClr val="000000"/>
                </a:solidFill>
              </a:defRPr>
            </a:defPPr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AAS Connector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168F643-0BDA-49CE-9968-6FC81B1336D3}"/>
              </a:ext>
            </a:extLst>
          </p:cNvPr>
          <p:cNvSpPr txBox="1"/>
          <p:nvPr/>
        </p:nvSpPr>
        <p:spPr bwMode="auto">
          <a:xfrm>
            <a:off x="10332598" y="3763444"/>
            <a:ext cx="1775491" cy="36061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flat">
            <a:solidFill>
              <a:schemeClr val="accent1"/>
            </a:solidFill>
            <a:miter lim="400000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tx2"/>
                </a:solidFill>
              </a:rPr>
              <a:t>App-AAS Service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7E92518-4247-4E3C-B921-050CFDB7CE20}"/>
              </a:ext>
            </a:extLst>
          </p:cNvPr>
          <p:cNvSpPr txBox="1"/>
          <p:nvPr/>
        </p:nvSpPr>
        <p:spPr bwMode="auto">
          <a:xfrm>
            <a:off x="1084273" y="3763926"/>
            <a:ext cx="1442546" cy="3606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solidFill>
              <a:schemeClr val="accent1"/>
            </a:solidFill>
            <a:miter lim="400000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tx2"/>
                </a:solidFill>
              </a:rPr>
              <a:t>Cam Source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F168F8E-1733-4D2A-BD52-945BB54743DE}"/>
              </a:ext>
            </a:extLst>
          </p:cNvPr>
          <p:cNvSpPr txBox="1"/>
          <p:nvPr/>
        </p:nvSpPr>
        <p:spPr bwMode="auto">
          <a:xfrm>
            <a:off x="7737955" y="3766339"/>
            <a:ext cx="1530213" cy="360612"/>
          </a:xfrm>
          <a:prstGeom prst="rect">
            <a:avLst/>
          </a:prstGeom>
          <a:solidFill>
            <a:srgbClr val="FFC000"/>
          </a:solidFill>
          <a:ln w="12700" cap="flat">
            <a:solidFill>
              <a:schemeClr val="accent1"/>
            </a:solidFill>
            <a:miter lim="400000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wrap="square" rtlCol="0">
            <a:spAutoFit/>
          </a:bodyPr>
          <a:lstStyle/>
          <a:p>
            <a:r>
              <a:rPr lang="en-GB" dirty="0" err="1">
                <a:solidFill>
                  <a:schemeClr val="tx2"/>
                </a:solidFill>
              </a:rPr>
              <a:t>ActionDecider</a:t>
            </a:r>
            <a:endParaRPr lang="en-GB" dirty="0">
              <a:solidFill>
                <a:schemeClr val="tx2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27958FD-1872-43E7-B905-B725D696E245}"/>
              </a:ext>
            </a:extLst>
          </p:cNvPr>
          <p:cNvSpPr txBox="1"/>
          <p:nvPr/>
        </p:nvSpPr>
        <p:spPr bwMode="auto">
          <a:xfrm>
            <a:off x="4151784" y="3284984"/>
            <a:ext cx="2041734" cy="132332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>
            <a:solidFill>
              <a:schemeClr val="accent1"/>
            </a:solidFill>
            <a:miter lim="400000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wrap="square" rtlCol="0">
            <a:noAutofit/>
          </a:bodyPr>
          <a:lstStyle/>
          <a:p>
            <a:r>
              <a:rPr lang="en-GB" dirty="0">
                <a:solidFill>
                  <a:schemeClr val="tx2"/>
                </a:solidFill>
              </a:rPr>
              <a:t>AI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24C91BC-E7EF-41BF-83F9-BF172E28BB3A}"/>
              </a:ext>
            </a:extLst>
          </p:cNvPr>
          <p:cNvSpPr txBox="1"/>
          <p:nvPr/>
        </p:nvSpPr>
        <p:spPr bwMode="auto">
          <a:xfrm>
            <a:off x="4455891" y="3679067"/>
            <a:ext cx="1319489" cy="360612"/>
          </a:xfrm>
          <a:prstGeom prst="rect">
            <a:avLst/>
          </a:prstGeom>
          <a:solidFill>
            <a:srgbClr val="FFC000"/>
          </a:solidFill>
          <a:ln w="12700" cap="flat">
            <a:solidFill>
              <a:schemeClr val="accent1"/>
            </a:solidFill>
            <a:miter lim="400000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tx2"/>
                </a:solidFill>
              </a:rPr>
              <a:t>Python AI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7AFC26F-B075-4DF8-87F0-90CA494A5A61}"/>
              </a:ext>
            </a:extLst>
          </p:cNvPr>
          <p:cNvSpPr txBox="1"/>
          <p:nvPr/>
        </p:nvSpPr>
        <p:spPr bwMode="auto">
          <a:xfrm>
            <a:off x="4455891" y="4081738"/>
            <a:ext cx="1530213" cy="360612"/>
          </a:xfrm>
          <a:prstGeom prst="rect">
            <a:avLst/>
          </a:prstGeom>
          <a:solidFill>
            <a:srgbClr val="FFC000"/>
          </a:solidFill>
          <a:ln w="12700" cap="flat">
            <a:solidFill>
              <a:schemeClr val="accent1"/>
            </a:solidFill>
            <a:miter lim="400000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tx2"/>
                </a:solidFill>
              </a:rPr>
              <a:t>RapidMiner AI</a:t>
            </a:r>
          </a:p>
        </p:txBody>
      </p:sp>
      <p:cxnSp>
        <p:nvCxnSpPr>
          <p:cNvPr id="43" name="Gewinkelte Verbindung 26">
            <a:extLst>
              <a:ext uri="{FF2B5EF4-FFF2-40B4-BE49-F238E27FC236}">
                <a16:creationId xmlns:a16="http://schemas.microsoft.com/office/drawing/2014/main" id="{2931C733-75D6-446E-8E93-D0A0A06EFF26}"/>
              </a:ext>
            </a:extLst>
          </p:cNvPr>
          <p:cNvCxnSpPr>
            <a:cxnSpLocks/>
            <a:stCxn id="41" idx="2"/>
            <a:endCxn id="30" idx="3"/>
          </p:cNvCxnSpPr>
          <p:nvPr/>
        </p:nvCxnSpPr>
        <p:spPr>
          <a:xfrm rot="5400000">
            <a:off x="5615419" y="2681506"/>
            <a:ext cx="1442198" cy="4333089"/>
          </a:xfrm>
          <a:prstGeom prst="bentConnector2">
            <a:avLst/>
          </a:prstGeom>
          <a:ln w="28575"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winkelte Verbindung 26">
            <a:extLst>
              <a:ext uri="{FF2B5EF4-FFF2-40B4-BE49-F238E27FC236}">
                <a16:creationId xmlns:a16="http://schemas.microsoft.com/office/drawing/2014/main" id="{310B6A53-70AC-4FDF-9E6B-3574D738124B}"/>
              </a:ext>
            </a:extLst>
          </p:cNvPr>
          <p:cNvCxnSpPr>
            <a:cxnSpLocks/>
            <a:stCxn id="41" idx="0"/>
            <a:endCxn id="24" idx="3"/>
          </p:cNvCxnSpPr>
          <p:nvPr/>
        </p:nvCxnSpPr>
        <p:spPr>
          <a:xfrm rot="16200000" flipV="1">
            <a:off x="5223106" y="486383"/>
            <a:ext cx="1642376" cy="4917536"/>
          </a:xfrm>
          <a:prstGeom prst="bentConnector2">
            <a:avLst/>
          </a:prstGeom>
          <a:ln w="28575"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winkelte Verbindung 26">
            <a:extLst>
              <a:ext uri="{FF2B5EF4-FFF2-40B4-BE49-F238E27FC236}">
                <a16:creationId xmlns:a16="http://schemas.microsoft.com/office/drawing/2014/main" id="{3AF36385-BBBB-4A04-A4E1-A731CC4E2607}"/>
              </a:ext>
            </a:extLst>
          </p:cNvPr>
          <p:cNvCxnSpPr>
            <a:cxnSpLocks/>
            <a:stCxn id="42" idx="1"/>
            <a:endCxn id="34" idx="3"/>
          </p:cNvCxnSpPr>
          <p:nvPr/>
        </p:nvCxnSpPr>
        <p:spPr>
          <a:xfrm rot="10800000">
            <a:off x="2526820" y="3944232"/>
            <a:ext cx="1624965" cy="2414"/>
          </a:xfrm>
          <a:prstGeom prst="bentConnector3">
            <a:avLst>
              <a:gd name="adj1" fmla="val 50000"/>
            </a:avLst>
          </a:prstGeom>
          <a:ln w="28575"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winkelte Verbindung 26">
            <a:extLst>
              <a:ext uri="{FF2B5EF4-FFF2-40B4-BE49-F238E27FC236}">
                <a16:creationId xmlns:a16="http://schemas.microsoft.com/office/drawing/2014/main" id="{C6CB8048-12FD-4D04-A387-9D04A64D80DD}"/>
              </a:ext>
            </a:extLst>
          </p:cNvPr>
          <p:cNvCxnSpPr>
            <a:cxnSpLocks/>
            <a:stCxn id="41" idx="1"/>
            <a:endCxn id="42" idx="3"/>
          </p:cNvCxnSpPr>
          <p:nvPr/>
        </p:nvCxnSpPr>
        <p:spPr>
          <a:xfrm rot="10800000" flipV="1">
            <a:off x="6193519" y="3946644"/>
            <a:ext cx="1544437" cy="1"/>
          </a:xfrm>
          <a:prstGeom prst="bentConnector3">
            <a:avLst>
              <a:gd name="adj1" fmla="val 50000"/>
            </a:avLst>
          </a:prstGeom>
          <a:ln w="28575"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winkelte Verbindung 26">
            <a:extLst>
              <a:ext uri="{FF2B5EF4-FFF2-40B4-BE49-F238E27FC236}">
                <a16:creationId xmlns:a16="http://schemas.microsoft.com/office/drawing/2014/main" id="{B02AB14D-B7BA-4BCD-AD0A-EB21C9E4F406}"/>
              </a:ext>
            </a:extLst>
          </p:cNvPr>
          <p:cNvCxnSpPr>
            <a:cxnSpLocks/>
            <a:stCxn id="33" idx="1"/>
            <a:endCxn id="41" idx="3"/>
          </p:cNvCxnSpPr>
          <p:nvPr/>
        </p:nvCxnSpPr>
        <p:spPr>
          <a:xfrm rot="10800000" flipV="1">
            <a:off x="9268168" y="3943749"/>
            <a:ext cx="1064430" cy="2895"/>
          </a:xfrm>
          <a:prstGeom prst="bentConnector3">
            <a:avLst>
              <a:gd name="adj1" fmla="val 50000"/>
            </a:avLst>
          </a:prstGeom>
          <a:ln w="28575"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Gewinkelte Verbindung 26">
            <a:extLst>
              <a:ext uri="{FF2B5EF4-FFF2-40B4-BE49-F238E27FC236}">
                <a16:creationId xmlns:a16="http://schemas.microsoft.com/office/drawing/2014/main" id="{2B789271-822D-4E25-A796-C4E1BEB8F51A}"/>
              </a:ext>
            </a:extLst>
          </p:cNvPr>
          <p:cNvCxnSpPr>
            <a:cxnSpLocks/>
            <a:stCxn id="63" idx="2"/>
            <a:endCxn id="33" idx="2"/>
          </p:cNvCxnSpPr>
          <p:nvPr/>
        </p:nvCxnSpPr>
        <p:spPr>
          <a:xfrm rot="16200000" flipH="1">
            <a:off x="10189292" y="3093003"/>
            <a:ext cx="9" cy="2062096"/>
          </a:xfrm>
          <a:prstGeom prst="bentConnector3">
            <a:avLst>
              <a:gd name="adj1" fmla="val 2540100000"/>
            </a:avLst>
          </a:prstGeom>
          <a:ln w="28575">
            <a:solidFill>
              <a:srgbClr val="FF0000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 62">
            <a:extLst>
              <a:ext uri="{FF2B5EF4-FFF2-40B4-BE49-F238E27FC236}">
                <a16:creationId xmlns:a16="http://schemas.microsoft.com/office/drawing/2014/main" id="{6CD4DD8C-DB23-4B10-9262-CABADA3A1A22}"/>
              </a:ext>
            </a:extLst>
          </p:cNvPr>
          <p:cNvSpPr/>
          <p:nvPr/>
        </p:nvSpPr>
        <p:spPr bwMode="auto">
          <a:xfrm>
            <a:off x="9048328" y="3943748"/>
            <a:ext cx="219840" cy="180299"/>
          </a:xfrm>
          <a:prstGeom prst="rect">
            <a:avLst/>
          </a:prstGeom>
          <a:noFill/>
          <a:ln w="12700" cap="flat">
            <a:noFill/>
            <a:prstDash val="solid"/>
            <a:miter lim="800000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0EB378E2-F2F3-4B5F-B545-0445E033DB44}"/>
              </a:ext>
            </a:extLst>
          </p:cNvPr>
          <p:cNvSpPr/>
          <p:nvPr/>
        </p:nvSpPr>
        <p:spPr bwMode="auto">
          <a:xfrm>
            <a:off x="1766065" y="3945196"/>
            <a:ext cx="219840" cy="180299"/>
          </a:xfrm>
          <a:prstGeom prst="rect">
            <a:avLst/>
          </a:prstGeom>
          <a:noFill/>
          <a:ln w="12700" cap="flat">
            <a:noFill/>
            <a:prstDash val="solid"/>
            <a:miter lim="800000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50A80F61-B331-4B7A-B89F-4C3D59A0DF4B}"/>
              </a:ext>
            </a:extLst>
          </p:cNvPr>
          <p:cNvSpPr/>
          <p:nvPr/>
        </p:nvSpPr>
        <p:spPr bwMode="auto">
          <a:xfrm>
            <a:off x="5172651" y="4428009"/>
            <a:ext cx="219840" cy="180299"/>
          </a:xfrm>
          <a:prstGeom prst="rect">
            <a:avLst/>
          </a:prstGeom>
          <a:noFill/>
          <a:ln w="12700" cap="flat">
            <a:noFill/>
            <a:prstDash val="solid"/>
            <a:miter lim="800000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68" name="Gewinkelte Verbindung 26">
            <a:extLst>
              <a:ext uri="{FF2B5EF4-FFF2-40B4-BE49-F238E27FC236}">
                <a16:creationId xmlns:a16="http://schemas.microsoft.com/office/drawing/2014/main" id="{CD467D81-4E0C-4BA2-9E01-A989CA126819}"/>
              </a:ext>
            </a:extLst>
          </p:cNvPr>
          <p:cNvCxnSpPr>
            <a:cxnSpLocks/>
            <a:stCxn id="66" idx="2"/>
            <a:endCxn id="70" idx="2"/>
          </p:cNvCxnSpPr>
          <p:nvPr/>
        </p:nvCxnSpPr>
        <p:spPr>
          <a:xfrm rot="5400000" flipH="1" flipV="1">
            <a:off x="6435409" y="2965589"/>
            <a:ext cx="489880" cy="2795557"/>
          </a:xfrm>
          <a:prstGeom prst="bentConnector3">
            <a:avLst>
              <a:gd name="adj1" fmla="val -46664"/>
            </a:avLst>
          </a:prstGeom>
          <a:ln w="28575">
            <a:solidFill>
              <a:srgbClr val="FF0000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037BFD91-DB8F-4FF2-A0B8-3A34794D4DE4}"/>
              </a:ext>
            </a:extLst>
          </p:cNvPr>
          <p:cNvSpPr/>
          <p:nvPr/>
        </p:nvSpPr>
        <p:spPr bwMode="auto">
          <a:xfrm>
            <a:off x="7968208" y="3938129"/>
            <a:ext cx="219840" cy="180299"/>
          </a:xfrm>
          <a:prstGeom prst="rect">
            <a:avLst/>
          </a:prstGeom>
          <a:noFill/>
          <a:ln w="12700" cap="flat">
            <a:noFill/>
            <a:prstDash val="solid"/>
            <a:miter lim="800000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72" name="Gewinkelte Verbindung 26">
            <a:extLst>
              <a:ext uri="{FF2B5EF4-FFF2-40B4-BE49-F238E27FC236}">
                <a16:creationId xmlns:a16="http://schemas.microsoft.com/office/drawing/2014/main" id="{87B18C6F-013C-4E36-9461-09BEF275486C}"/>
              </a:ext>
            </a:extLst>
          </p:cNvPr>
          <p:cNvCxnSpPr>
            <a:cxnSpLocks/>
            <a:stCxn id="65" idx="2"/>
            <a:endCxn id="70" idx="2"/>
          </p:cNvCxnSpPr>
          <p:nvPr/>
        </p:nvCxnSpPr>
        <p:spPr>
          <a:xfrm rot="5400000" flipH="1" flipV="1">
            <a:off x="4973522" y="1020890"/>
            <a:ext cx="7067" cy="6202143"/>
          </a:xfrm>
          <a:prstGeom prst="bentConnector3">
            <a:avLst>
              <a:gd name="adj1" fmla="val -12957294"/>
            </a:avLst>
          </a:prstGeom>
          <a:ln w="28575">
            <a:solidFill>
              <a:srgbClr val="FF0000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Gewinkelte Verbindung 26">
            <a:extLst>
              <a:ext uri="{FF2B5EF4-FFF2-40B4-BE49-F238E27FC236}">
                <a16:creationId xmlns:a16="http://schemas.microsoft.com/office/drawing/2014/main" id="{FBF9BF56-4BF5-455E-BE41-423AE030350A}"/>
              </a:ext>
            </a:extLst>
          </p:cNvPr>
          <p:cNvCxnSpPr>
            <a:cxnSpLocks/>
            <a:stCxn id="33" idx="0"/>
            <a:endCxn id="31" idx="2"/>
          </p:cNvCxnSpPr>
          <p:nvPr/>
        </p:nvCxnSpPr>
        <p:spPr>
          <a:xfrm rot="16200000" flipV="1">
            <a:off x="11047095" y="3590194"/>
            <a:ext cx="346498" cy="1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Gewinkelte Verbindung 26">
            <a:extLst>
              <a:ext uri="{FF2B5EF4-FFF2-40B4-BE49-F238E27FC236}">
                <a16:creationId xmlns:a16="http://schemas.microsoft.com/office/drawing/2014/main" id="{5BE15872-D4DA-4172-8DBA-10E5B1BFB4C1}"/>
              </a:ext>
            </a:extLst>
          </p:cNvPr>
          <p:cNvCxnSpPr>
            <a:cxnSpLocks/>
            <a:stCxn id="17" idx="2"/>
            <a:endCxn id="88" idx="0"/>
          </p:cNvCxnSpPr>
          <p:nvPr/>
        </p:nvCxnSpPr>
        <p:spPr>
          <a:xfrm rot="5400000">
            <a:off x="8799567" y="3415698"/>
            <a:ext cx="707049" cy="1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prstDash val="dash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Rectangle 87">
            <a:extLst>
              <a:ext uri="{FF2B5EF4-FFF2-40B4-BE49-F238E27FC236}">
                <a16:creationId xmlns:a16="http://schemas.microsoft.com/office/drawing/2014/main" id="{A2832860-9181-48C1-A8BA-17240ED09A42}"/>
              </a:ext>
            </a:extLst>
          </p:cNvPr>
          <p:cNvSpPr/>
          <p:nvPr/>
        </p:nvSpPr>
        <p:spPr bwMode="auto">
          <a:xfrm>
            <a:off x="9043170" y="3769223"/>
            <a:ext cx="219840" cy="180299"/>
          </a:xfrm>
          <a:prstGeom prst="rect">
            <a:avLst/>
          </a:prstGeom>
          <a:noFill/>
          <a:ln w="12700" cap="flat">
            <a:noFill/>
            <a:prstDash val="solid"/>
            <a:miter lim="800000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0E2349BE-712D-4799-A133-4982981A49E0}"/>
              </a:ext>
            </a:extLst>
          </p:cNvPr>
          <p:cNvSpPr/>
          <p:nvPr/>
        </p:nvSpPr>
        <p:spPr bwMode="auto">
          <a:xfrm>
            <a:off x="7964392" y="3789040"/>
            <a:ext cx="219840" cy="180299"/>
          </a:xfrm>
          <a:prstGeom prst="rect">
            <a:avLst/>
          </a:prstGeom>
          <a:noFill/>
          <a:ln w="12700" cap="flat">
            <a:noFill/>
            <a:prstDash val="solid"/>
            <a:miter lim="800000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96BC4D4F-5F52-42A1-B85F-D6C54F3B7C64}"/>
              </a:ext>
            </a:extLst>
          </p:cNvPr>
          <p:cNvSpPr/>
          <p:nvPr/>
        </p:nvSpPr>
        <p:spPr bwMode="auto">
          <a:xfrm>
            <a:off x="3367004" y="2262966"/>
            <a:ext cx="219840" cy="180299"/>
          </a:xfrm>
          <a:prstGeom prst="rect">
            <a:avLst/>
          </a:prstGeom>
          <a:noFill/>
          <a:ln w="12700" cap="flat">
            <a:noFill/>
            <a:prstDash val="solid"/>
            <a:miter lim="800000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95" name="Gewinkelte Verbindung 26">
            <a:extLst>
              <a:ext uri="{FF2B5EF4-FFF2-40B4-BE49-F238E27FC236}">
                <a16:creationId xmlns:a16="http://schemas.microsoft.com/office/drawing/2014/main" id="{F7ED2DF5-1EC4-47D0-A5E3-C01A6C7A5A35}"/>
              </a:ext>
            </a:extLst>
          </p:cNvPr>
          <p:cNvCxnSpPr>
            <a:cxnSpLocks/>
            <a:stCxn id="94" idx="3"/>
            <a:endCxn id="93" idx="0"/>
          </p:cNvCxnSpPr>
          <p:nvPr/>
        </p:nvCxnSpPr>
        <p:spPr>
          <a:xfrm>
            <a:off x="3586844" y="2353116"/>
            <a:ext cx="4487468" cy="1435924"/>
          </a:xfrm>
          <a:prstGeom prst="bentConnector2">
            <a:avLst/>
          </a:prstGeom>
          <a:ln w="28575">
            <a:solidFill>
              <a:srgbClr val="FF0000"/>
            </a:solidFill>
            <a:prstDash val="dash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17AA7598-820A-4BF3-8D95-CE7A665A7022}"/>
              </a:ext>
            </a:extLst>
          </p:cNvPr>
          <p:cNvSpPr txBox="1"/>
          <p:nvPr/>
        </p:nvSpPr>
        <p:spPr bwMode="auto">
          <a:xfrm>
            <a:off x="3561718" y="1699564"/>
            <a:ext cx="788999" cy="36061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wrap="none" rtlCol="0">
            <a:spAutoFit/>
          </a:bodyPr>
          <a:lstStyle/>
          <a:p>
            <a:r>
              <a:rPr lang="en-GB" dirty="0"/>
              <a:t>Trace*</a:t>
            </a:r>
            <a:endParaRPr lang="en-DE" dirty="0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0277D2C7-E9E3-43E8-A6B5-FF4ED24ABE8F}"/>
              </a:ext>
            </a:extLst>
          </p:cNvPr>
          <p:cNvSpPr txBox="1"/>
          <p:nvPr/>
        </p:nvSpPr>
        <p:spPr bwMode="auto">
          <a:xfrm>
            <a:off x="1938340" y="4081738"/>
            <a:ext cx="788999" cy="36061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wrap="none" rtlCol="0">
            <a:spAutoFit/>
          </a:bodyPr>
          <a:lstStyle/>
          <a:p>
            <a:r>
              <a:rPr lang="en-GB" dirty="0"/>
              <a:t>Trace*</a:t>
            </a:r>
            <a:endParaRPr lang="en-DE" dirty="0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66AEE256-E9F1-423F-87E0-775B7F402C96}"/>
              </a:ext>
            </a:extLst>
          </p:cNvPr>
          <p:cNvSpPr txBox="1"/>
          <p:nvPr/>
        </p:nvSpPr>
        <p:spPr bwMode="auto">
          <a:xfrm>
            <a:off x="4151784" y="5217061"/>
            <a:ext cx="788999" cy="36061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wrap="none" rtlCol="0">
            <a:spAutoFit/>
          </a:bodyPr>
          <a:lstStyle/>
          <a:p>
            <a:r>
              <a:rPr lang="en-GB" dirty="0"/>
              <a:t>Trace*</a:t>
            </a:r>
            <a:endParaRPr lang="en-DE" dirty="0"/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B131D346-0117-41C2-88CB-6DCB9B9855D2}"/>
              </a:ext>
            </a:extLst>
          </p:cNvPr>
          <p:cNvSpPr txBox="1"/>
          <p:nvPr/>
        </p:nvSpPr>
        <p:spPr bwMode="auto">
          <a:xfrm>
            <a:off x="5459478" y="3239649"/>
            <a:ext cx="788999" cy="36061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wrap="none" rtlCol="0">
            <a:spAutoFit/>
          </a:bodyPr>
          <a:lstStyle/>
          <a:p>
            <a:r>
              <a:rPr lang="en-GB" dirty="0"/>
              <a:t>Trace*</a:t>
            </a:r>
            <a:endParaRPr lang="en-DE" dirty="0"/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9BBBA63F-90EB-480F-842F-74DFCF4D3A8F}"/>
              </a:ext>
            </a:extLst>
          </p:cNvPr>
          <p:cNvSpPr txBox="1"/>
          <p:nvPr/>
        </p:nvSpPr>
        <p:spPr bwMode="auto">
          <a:xfrm>
            <a:off x="8433577" y="3438628"/>
            <a:ext cx="788999" cy="36061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wrap="none" rtlCol="0">
            <a:spAutoFit/>
          </a:bodyPr>
          <a:lstStyle/>
          <a:p>
            <a:r>
              <a:rPr lang="en-GB" dirty="0"/>
              <a:t>Trace*</a:t>
            </a:r>
            <a:endParaRPr lang="en-DE" dirty="0"/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584F9F7D-059B-4700-AB7B-0F869BF75B42}"/>
              </a:ext>
            </a:extLst>
          </p:cNvPr>
          <p:cNvSpPr txBox="1"/>
          <p:nvPr/>
        </p:nvSpPr>
        <p:spPr bwMode="auto">
          <a:xfrm>
            <a:off x="11424592" y="3432276"/>
            <a:ext cx="788999" cy="36061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wrap="none" rtlCol="0">
            <a:spAutoFit/>
          </a:bodyPr>
          <a:lstStyle/>
          <a:p>
            <a:r>
              <a:rPr lang="en-GB" dirty="0"/>
              <a:t>Trace*</a:t>
            </a:r>
            <a:endParaRPr lang="en-DE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1F66691-13A5-44FC-8493-BAE83F2C99EC}"/>
              </a:ext>
            </a:extLst>
          </p:cNvPr>
          <p:cNvSpPr txBox="1"/>
          <p:nvPr/>
        </p:nvSpPr>
        <p:spPr>
          <a:xfrm>
            <a:off x="525462" y="256081"/>
            <a:ext cx="47552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/>
              <a:t>HM‘22/TddT‘22 </a:t>
            </a:r>
            <a:r>
              <a:rPr lang="de-DE" sz="2400" b="1" dirty="0" err="1"/>
              <a:t>service</a:t>
            </a:r>
            <a:r>
              <a:rPr lang="de-DE" sz="2400" b="1" dirty="0"/>
              <a:t> </a:t>
            </a:r>
            <a:r>
              <a:rPr lang="de-DE" sz="2400" b="1" dirty="0" err="1"/>
              <a:t>connections</a:t>
            </a:r>
            <a:endParaRPr lang="en-DE" sz="2400" b="1" dirty="0"/>
          </a:p>
        </p:txBody>
      </p:sp>
    </p:spTree>
    <p:extLst>
      <p:ext uri="{BB962C8B-B14F-4D97-AF65-F5344CB8AC3E}">
        <p14:creationId xmlns:p14="http://schemas.microsoft.com/office/powerpoint/2010/main" val="3447476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30" grpId="0" animBg="1"/>
      <p:bldP spid="33" grpId="0" animBg="1"/>
      <p:bldP spid="41" grpId="0" animBg="1"/>
      <p:bldP spid="42" grpId="0" animBg="1"/>
      <p:bldP spid="38" grpId="0" animBg="1"/>
      <p:bldP spid="40" grpId="0" animBg="1"/>
      <p:bldP spid="110" grpId="0"/>
      <p:bldP spid="111" grpId="0"/>
      <p:bldP spid="112" grpId="0"/>
      <p:bldP spid="113" grpId="0"/>
      <p:bldP spid="114" grpId="0"/>
      <p:bldP spid="115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87</Words>
  <Application>Microsoft Office PowerPoint</Application>
  <PresentationFormat>Widescreen</PresentationFormat>
  <Paragraphs>38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8" baseType="lpstr">
      <vt:lpstr>Arial</vt:lpstr>
      <vt:lpstr>Calibri</vt:lpstr>
      <vt:lpstr>Calibri Light</vt:lpstr>
      <vt:lpstr>Courier New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Claudia</dc:creator>
  <cp:lastModifiedBy>Holger Eichelberger</cp:lastModifiedBy>
  <cp:revision>48</cp:revision>
  <cp:lastPrinted>2022-05-11T10:27:18Z</cp:lastPrinted>
  <dcterms:created xsi:type="dcterms:W3CDTF">2022-05-11T08:31:58Z</dcterms:created>
  <dcterms:modified xsi:type="dcterms:W3CDTF">2022-09-02T09:30:26Z</dcterms:modified>
</cp:coreProperties>
</file>